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62" r:id="rId3"/>
    <p:sldId id="263" r:id="rId4"/>
    <p:sldId id="272" r:id="rId5"/>
    <p:sldId id="277" r:id="rId6"/>
    <p:sldId id="276" r:id="rId7"/>
    <p:sldId id="264" r:id="rId8"/>
    <p:sldId id="265" r:id="rId9"/>
    <p:sldId id="270" r:id="rId10"/>
    <p:sldId id="271" r:id="rId11"/>
    <p:sldId id="281" r:id="rId12"/>
    <p:sldId id="282" r:id="rId13"/>
    <p:sldId id="274" r:id="rId14"/>
    <p:sldId id="275" r:id="rId15"/>
    <p:sldId id="279" r:id="rId16"/>
    <p:sldId id="273" r:id="rId17"/>
    <p:sldId id="256" r:id="rId18"/>
    <p:sldId id="259" r:id="rId19"/>
    <p:sldId id="260" r:id="rId20"/>
    <p:sldId id="261" r:id="rId21"/>
    <p:sldId id="280" r:id="rId2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FF"/>
    <a:srgbClr val="FFD9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スタイルなし、表のグリッド線なし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中間スタイル 1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0505E3EF-67EA-436B-97B2-0124C06EBD24}" styleName="中間スタイル 4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>
      <p:cViewPr varScale="1">
        <p:scale>
          <a:sx n="86" d="100"/>
          <a:sy n="86" d="100"/>
        </p:scale>
        <p:origin x="1310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 smtClean="0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33537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469279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452861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53467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99110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635676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4599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668545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035614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237213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 smtClean="0"/>
              <a:t>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 smtClean="0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544521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 smtClean="0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 smtClean="0"/>
              <a:t>マスター テキストの書式設定</a:t>
            </a:r>
          </a:p>
          <a:p>
            <a:pPr lvl="1"/>
            <a:r>
              <a:rPr lang="ja-JP" altLang="en-US" smtClean="0"/>
              <a:t>第 </a:t>
            </a:r>
            <a:r>
              <a:rPr lang="en-US" altLang="ja-JP" smtClean="0"/>
              <a:t>2 </a:t>
            </a:r>
            <a:r>
              <a:rPr lang="ja-JP" altLang="en-US" smtClean="0"/>
              <a:t>レベル</a:t>
            </a:r>
          </a:p>
          <a:p>
            <a:pPr lvl="2"/>
            <a:r>
              <a:rPr lang="ja-JP" altLang="en-US" smtClean="0"/>
              <a:t>第 </a:t>
            </a:r>
            <a:r>
              <a:rPr lang="en-US" altLang="ja-JP" smtClean="0"/>
              <a:t>3 </a:t>
            </a:r>
            <a:r>
              <a:rPr lang="ja-JP" altLang="en-US" smtClean="0"/>
              <a:t>レベル</a:t>
            </a:r>
          </a:p>
          <a:p>
            <a:pPr lvl="3"/>
            <a:r>
              <a:rPr lang="ja-JP" altLang="en-US" smtClean="0"/>
              <a:t>第 </a:t>
            </a:r>
            <a:r>
              <a:rPr lang="en-US" altLang="ja-JP" smtClean="0"/>
              <a:t>4 </a:t>
            </a:r>
            <a:r>
              <a:rPr lang="ja-JP" altLang="en-US" smtClean="0"/>
              <a:t>レベル</a:t>
            </a:r>
          </a:p>
          <a:p>
            <a:pPr lvl="4"/>
            <a:r>
              <a:rPr lang="ja-JP" altLang="en-US" smtClean="0"/>
              <a:t>第 </a:t>
            </a:r>
            <a:r>
              <a:rPr lang="en-US" altLang="ja-JP" smtClean="0"/>
              <a:t>5 </a:t>
            </a:r>
            <a:r>
              <a:rPr lang="ja-JP" altLang="en-US" smtClean="0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BAEEE1-E18A-4D87-A0B1-7297770B62F0}" type="datetimeFigureOut">
              <a:rPr kumimoji="1" lang="ja-JP" altLang="en-US" smtClean="0"/>
              <a:t>2015/7/23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E9642EB-34FE-4D77-9242-405FBCCED09E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14674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bed.org/users/matsujirushi/code/MjTextileSensor_Hello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eveloper.mbed.org/users/matsujirushi/code/MjTextileSensor/" TargetMode="Externa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bed.org/users/matsujirushi/code/MjTextileSensor_Hello/" TargetMode="External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eveloper.mbed.org/users/matsujirushi/code/MjTextileSensor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sujirushi/TextileSensorKit/tree/master/Applications/NETMF/NetduinoPlus2" TargetMode="Externa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mailto:matsujirushi@live.jp" TargetMode="External"/><Relationship Id="rId2" Type="http://schemas.openxmlformats.org/officeDocument/2006/relationships/hyperlink" Target="mailto:info@shibata-technotex.com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github.com/matsujirushi/TextileSensorKit/tree/master/Applications/Arduino/ArduinoUnoR3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856033"/>
            <a:ext cx="7772400" cy="2385007"/>
          </a:xfrm>
        </p:spPr>
        <p:txBody>
          <a:bodyPr>
            <a:normAutofit/>
          </a:bodyPr>
          <a:lstStyle/>
          <a:p>
            <a:r>
              <a:rPr kumimoji="1" lang="ja-JP" altLang="en-US" sz="4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テキスタイルセンサーキット</a:t>
            </a:r>
            <a:r>
              <a:rPr kumimoji="1" lang="en-US" altLang="ja-JP" sz="4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/>
            </a:r>
            <a:br>
              <a:rPr kumimoji="1" lang="en-US" altLang="ja-JP" sz="4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</a:br>
            <a:r>
              <a:rPr kumimoji="1" lang="en-US" altLang="ja-JP" sz="4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Textile Sensor Kit</a:t>
            </a:r>
            <a:endParaRPr kumimoji="1" lang="ja-JP" altLang="en-US" sz="44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143000" y="5442603"/>
            <a:ext cx="6858000" cy="561512"/>
          </a:xfrm>
        </p:spPr>
        <p:txBody>
          <a:bodyPr/>
          <a:lstStyle/>
          <a:p>
            <a:r>
              <a:rPr lang="en-US" altLang="ja-JP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Kazuaki Shibata × Takashi Matsuoka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77996724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376856"/>
            <a:ext cx="4392488" cy="521866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プログラム：</a:t>
            </a:r>
            <a:r>
              <a:rPr lang="en-US" altLang="ja-JP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mbed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LPC1768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2411477" y="6165304"/>
            <a:ext cx="66250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dirty="0">
                <a:hlinkClick r:id="rId3"/>
              </a:rPr>
              <a:t>https://developer.mbed.org/users/matsujirushi/code/MjTextileSensor_Hello</a:t>
            </a:r>
            <a:r>
              <a:rPr lang="en-US" altLang="ja-JP" sz="1600" dirty="0" smtClean="0">
                <a:hlinkClick r:id="rId3"/>
              </a:rPr>
              <a:t>/</a:t>
            </a:r>
            <a:endParaRPr lang="en-US" altLang="ja-JP" sz="1600" dirty="0" smtClean="0"/>
          </a:p>
          <a:p>
            <a:r>
              <a:rPr lang="en-US" altLang="ja-JP" sz="1600" dirty="0">
                <a:hlinkClick r:id="rId4"/>
              </a:rPr>
              <a:t>https://developer.mbed.org/users/matsujirushi/code/MjTextileSensor</a:t>
            </a:r>
            <a:r>
              <a:rPr lang="en-US" altLang="ja-JP" sz="1600" dirty="0" smtClean="0">
                <a:hlinkClick r:id="rId4"/>
              </a:rPr>
              <a:t>/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383862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配線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図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：</a:t>
            </a:r>
            <a:r>
              <a:rPr lang="en-US" altLang="ja-JP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mbed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LPC1114FN28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43" y="2132856"/>
            <a:ext cx="9100914" cy="34740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01608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プログラム：</a:t>
            </a:r>
            <a:r>
              <a:rPr lang="en-US" altLang="ja-JP" sz="3600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mbed</a:t>
            </a:r>
            <a:r>
              <a:rPr lang="en-US" altLang="ja-JP" sz="36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LPC1114FN28</a:t>
            </a:r>
            <a:endParaRPr kumimoji="1" lang="ja-JP" altLang="en-US" sz="36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1376856"/>
            <a:ext cx="4392488" cy="521866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テキスト ボックス 3"/>
          <p:cNvSpPr txBox="1"/>
          <p:nvPr/>
        </p:nvSpPr>
        <p:spPr>
          <a:xfrm>
            <a:off x="2411477" y="6165304"/>
            <a:ext cx="662501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sz="1600" dirty="0">
                <a:hlinkClick r:id="rId3"/>
              </a:rPr>
              <a:t>https://developer.mbed.org/users/matsujirushi/code/MjTextileSensor_Hello</a:t>
            </a:r>
            <a:r>
              <a:rPr lang="en-US" altLang="ja-JP" sz="1600" dirty="0" smtClean="0">
                <a:hlinkClick r:id="rId3"/>
              </a:rPr>
              <a:t>/</a:t>
            </a:r>
            <a:endParaRPr lang="en-US" altLang="ja-JP" sz="1600" dirty="0" smtClean="0"/>
          </a:p>
          <a:p>
            <a:r>
              <a:rPr lang="en-US" altLang="ja-JP" sz="1600" dirty="0">
                <a:hlinkClick r:id="rId4"/>
              </a:rPr>
              <a:t>https://developer.mbed.org/users/matsujirushi/code/MjTextileSensor</a:t>
            </a:r>
            <a:r>
              <a:rPr lang="en-US" altLang="ja-JP" sz="1600" dirty="0" smtClean="0">
                <a:hlinkClick r:id="rId4"/>
              </a:rPr>
              <a:t>/</a:t>
            </a:r>
            <a:endParaRPr kumimoji="1" lang="ja-JP" altLang="en-US" sz="1600" dirty="0"/>
          </a:p>
        </p:txBody>
      </p:sp>
    </p:spTree>
    <p:extLst>
      <p:ext uri="{BB962C8B-B14F-4D97-AF65-F5344CB8AC3E}">
        <p14:creationId xmlns:p14="http://schemas.microsoft.com/office/powerpoint/2010/main" val="427677165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配線図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：</a:t>
            </a:r>
            <a:r>
              <a:rPr lang="en-US" altLang="ja-JP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Netduino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Plus2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988840"/>
            <a:ext cx="8851699" cy="4176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47670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プログラム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：</a:t>
            </a:r>
            <a:r>
              <a:rPr lang="en-US" altLang="ja-JP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Netduino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Plus2</a:t>
            </a:r>
            <a:endParaRPr kumimoji="1" lang="ja-JP" altLang="en-US" dirty="0"/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6299" y="1412776"/>
            <a:ext cx="5891401" cy="4974505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4" name="テキスト ボックス 3"/>
          <p:cNvSpPr txBox="1"/>
          <p:nvPr/>
        </p:nvSpPr>
        <p:spPr>
          <a:xfrm>
            <a:off x="722689" y="6400395"/>
            <a:ext cx="8415381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sz="1600" dirty="0">
                <a:hlinkClick r:id="rId3"/>
              </a:rPr>
              <a:t>https://</a:t>
            </a:r>
            <a:r>
              <a:rPr lang="en-US" altLang="ja-JP" sz="1600" dirty="0" smtClean="0">
                <a:hlinkClick r:id="rId3"/>
              </a:rPr>
              <a:t>github.com/matsujirushi/TextileSensorKit/tree/master/Applications/NETMF/NetduinoPlus2</a:t>
            </a:r>
            <a:endParaRPr lang="en-US" altLang="ja-JP" sz="1600" dirty="0" smtClean="0"/>
          </a:p>
        </p:txBody>
      </p:sp>
    </p:spTree>
    <p:extLst>
      <p:ext uri="{BB962C8B-B14F-4D97-AF65-F5344CB8AC3E}">
        <p14:creationId xmlns:p14="http://schemas.microsoft.com/office/powerpoint/2010/main" val="306476923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問い合わせ先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4" name="テキスト ボックス 3"/>
          <p:cNvSpPr txBox="1"/>
          <p:nvPr/>
        </p:nvSpPr>
        <p:spPr>
          <a:xfrm>
            <a:off x="953844" y="2204864"/>
            <a:ext cx="3664908" cy="6246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square" rtlCol="0" anchor="ctr">
            <a:noAutofit/>
          </a:bodyPr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“導電織物”に関する問い合わせ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1691680" y="3068960"/>
            <a:ext cx="56268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  <a:hlinkClick r:id="rId2"/>
              </a:rPr>
              <a:t>info@shibata-technotex.com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	(</a:t>
            </a:r>
            <a:r>
              <a:rPr lang="en-US" altLang="ja-JP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Kazuaki Shibata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)</a:t>
            </a: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971600" y="4077072"/>
            <a:ext cx="3647152" cy="624641"/>
          </a:xfrm>
          <a:prstGeom prst="rect">
            <a:avLst/>
          </a:prstGeom>
          <a:noFill/>
          <a:ln>
            <a:solidFill>
              <a:schemeClr val="bg1">
                <a:lumMod val="75000"/>
              </a:schemeClr>
            </a:solidFill>
          </a:ln>
        </p:spPr>
        <p:txBody>
          <a:bodyPr wrap="none" rtlCol="0" anchor="ctr">
            <a:noAutofit/>
          </a:bodyPr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センサー基板に関する問い合わせ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7" name="テキスト ボックス 6"/>
          <p:cNvSpPr txBox="1"/>
          <p:nvPr/>
        </p:nvSpPr>
        <p:spPr>
          <a:xfrm>
            <a:off x="1709436" y="4941168"/>
            <a:ext cx="58576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  <a:hlinkClick r:id="rId3"/>
              </a:rPr>
              <a:t>matsujirushi@live.jp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		(</a:t>
            </a:r>
            <a:r>
              <a:rPr lang="en-US" altLang="ja-JP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Takashi Matsuoka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)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48080913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1"/>
          <p:cNvSpPr txBox="1">
            <a:spLocks/>
          </p:cNvSpPr>
          <p:nvPr/>
        </p:nvSpPr>
        <p:spPr>
          <a:xfrm>
            <a:off x="611560" y="3212976"/>
            <a:ext cx="7886700" cy="72008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kumimoji="1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技術資料</a:t>
            </a:r>
            <a:endParaRPr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31999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3022681" y="978051"/>
            <a:ext cx="1926453" cy="1926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テキスタイル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センサー基板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6165376" y="1519588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9" name="直線コネクタ 8"/>
          <p:cNvCxnSpPr>
            <a:endCxn id="20" idx="1"/>
          </p:cNvCxnSpPr>
          <p:nvPr/>
        </p:nvCxnSpPr>
        <p:spPr>
          <a:xfrm flipV="1">
            <a:off x="4949134" y="884835"/>
            <a:ext cx="1216242" cy="634754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/>
          <p:cNvSpPr/>
          <p:nvPr/>
        </p:nvSpPr>
        <p:spPr>
          <a:xfrm>
            <a:off x="6165376" y="463146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1" name="正方形/長方形 20"/>
          <p:cNvSpPr/>
          <p:nvPr/>
        </p:nvSpPr>
        <p:spPr>
          <a:xfrm>
            <a:off x="6165375" y="2576029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24" name="直線コネクタ 23"/>
          <p:cNvCxnSpPr>
            <a:endCxn id="21" idx="1"/>
          </p:cNvCxnSpPr>
          <p:nvPr/>
        </p:nvCxnSpPr>
        <p:spPr>
          <a:xfrm>
            <a:off x="4949134" y="2362965"/>
            <a:ext cx="1216241" cy="634753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4" idx="3"/>
            <a:endCxn id="5" idx="1"/>
          </p:cNvCxnSpPr>
          <p:nvPr/>
        </p:nvCxnSpPr>
        <p:spPr>
          <a:xfrm flipV="1">
            <a:off x="4949134" y="1941277"/>
            <a:ext cx="1216242" cy="1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正方形/長方形 30"/>
          <p:cNvSpPr/>
          <p:nvPr/>
        </p:nvSpPr>
        <p:spPr>
          <a:xfrm>
            <a:off x="619061" y="1366446"/>
            <a:ext cx="1149659" cy="1149659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マイコン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32" name="直線コネクタ 31"/>
          <p:cNvCxnSpPr>
            <a:stCxn id="31" idx="3"/>
            <a:endCxn id="4" idx="1"/>
          </p:cNvCxnSpPr>
          <p:nvPr/>
        </p:nvCxnSpPr>
        <p:spPr>
          <a:xfrm>
            <a:off x="1768720" y="1941276"/>
            <a:ext cx="1253961" cy="2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/>
          <p:cNvSpPr txBox="1"/>
          <p:nvPr/>
        </p:nvSpPr>
        <p:spPr>
          <a:xfrm>
            <a:off x="2157117" y="1571944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I</a:t>
            </a:r>
            <a:r>
              <a:rPr kumimoji="1" lang="en-US" altLang="ja-JP" baseline="30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2</a:t>
            </a:r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C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graphicFrame>
        <p:nvGraphicFramePr>
          <p:cNvPr id="38" name="表 3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62538963"/>
              </p:ext>
            </p:extLst>
          </p:nvPr>
        </p:nvGraphicFramePr>
        <p:xfrm>
          <a:off x="448713" y="4443266"/>
          <a:ext cx="3936492" cy="2141337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527467"/>
                <a:gridCol w="648070"/>
                <a:gridCol w="2760955"/>
              </a:tblGrid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GND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グランド。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2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VCC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電源。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3.0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～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5.0V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を供給する。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3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SDA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I</a:t>
                      </a:r>
                      <a:r>
                        <a:rPr kumimoji="1" lang="en-US" altLang="ja-JP" sz="1200" baseline="300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2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C SDA</a:t>
                      </a:r>
                      <a:r>
                        <a:rPr kumimoji="1" lang="ja-JP" altLang="en-US" sz="1200" dirty="0" err="1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基板内で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10kΩ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プルアップしている。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4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SCL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I</a:t>
                      </a:r>
                      <a:r>
                        <a:rPr kumimoji="1" lang="en-US" altLang="ja-JP" sz="1200" baseline="300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2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C SCL</a:t>
                      </a:r>
                      <a:r>
                        <a:rPr kumimoji="1" lang="ja-JP" altLang="en-US" sz="1200" dirty="0" err="1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基板内で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10kΩ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プルアップしている。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5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RST#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リセット。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基板内でプルアップしている。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9" name="表 3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2149492"/>
              </p:ext>
            </p:extLst>
          </p:nvPr>
        </p:nvGraphicFramePr>
        <p:xfrm>
          <a:off x="5046957" y="4447696"/>
          <a:ext cx="3409025" cy="769737"/>
        </p:xfrm>
        <a:graphic>
          <a:graphicData uri="http://schemas.openxmlformats.org/drawingml/2006/table">
            <a:tbl>
              <a:tblPr>
                <a:tableStyleId>{0505E3EF-67EA-436B-97B2-0124C06EBD24}</a:tableStyleId>
              </a:tblPr>
              <a:tblGrid>
                <a:gridCol w="1096003"/>
                <a:gridCol w="2313022"/>
              </a:tblGrid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GND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グランド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P1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～</a:t>
                      </a:r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導電織物の接続端子。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最大１０個まで接続できる。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42" name="テキスト ボックス 41"/>
          <p:cNvSpPr txBox="1"/>
          <p:nvPr/>
        </p:nvSpPr>
        <p:spPr>
          <a:xfrm>
            <a:off x="443896" y="403842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マイコン接続コネクタ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43" name="テキスト ボックス 42"/>
          <p:cNvSpPr txBox="1"/>
          <p:nvPr/>
        </p:nvSpPr>
        <p:spPr>
          <a:xfrm>
            <a:off x="5057467" y="4038425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センサー接続コネクタ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" name="右中かっこ 1"/>
          <p:cNvSpPr/>
          <p:nvPr/>
        </p:nvSpPr>
        <p:spPr>
          <a:xfrm>
            <a:off x="7118719" y="463146"/>
            <a:ext cx="303434" cy="2956260"/>
          </a:xfrm>
          <a:prstGeom prst="rightBrace">
            <a:avLst>
              <a:gd name="adj1" fmla="val 68034"/>
              <a:gd name="adj2" fmla="val 83265"/>
            </a:avLst>
          </a:prstGeom>
          <a:ln w="1905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8" name="テキスト ボックス 17"/>
          <p:cNvSpPr txBox="1"/>
          <p:nvPr/>
        </p:nvSpPr>
        <p:spPr>
          <a:xfrm>
            <a:off x="7529815" y="2745716"/>
            <a:ext cx="1124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最多</a:t>
            </a:r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10</a:t>
            </a:r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個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222709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I</a:t>
            </a:r>
            <a:r>
              <a:rPr kumimoji="1" lang="en-US" altLang="ja-JP" baseline="30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2</a:t>
            </a:r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C</a:t>
            </a:r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インターフェイス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10" name="直線コネクタ 9"/>
          <p:cNvCxnSpPr/>
          <p:nvPr/>
        </p:nvCxnSpPr>
        <p:spPr>
          <a:xfrm>
            <a:off x="5417820" y="2317558"/>
            <a:ext cx="1455420" cy="0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正方形/長方形 15"/>
          <p:cNvSpPr/>
          <p:nvPr/>
        </p:nvSpPr>
        <p:spPr>
          <a:xfrm>
            <a:off x="720090" y="1875640"/>
            <a:ext cx="1364411" cy="883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dirty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書き込</a:t>
            </a:r>
            <a:r>
              <a:rPr lang="ja-JP" altLang="en-US" sz="2000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み</a:t>
            </a:r>
            <a:endParaRPr kumimoji="1" lang="ja-JP" altLang="en-US" sz="2000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2" name="正方形/長方形 21"/>
          <p:cNvSpPr/>
          <p:nvPr/>
        </p:nvSpPr>
        <p:spPr>
          <a:xfrm>
            <a:off x="720090" y="3282751"/>
            <a:ext cx="1364411" cy="88383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2000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読み出し</a:t>
            </a:r>
            <a:endParaRPr kumimoji="1" lang="ja-JP" altLang="en-US" sz="2000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3" name="正方形/長方形 22"/>
          <p:cNvSpPr/>
          <p:nvPr/>
        </p:nvSpPr>
        <p:spPr>
          <a:xfrm>
            <a:off x="2285408" y="1826813"/>
            <a:ext cx="980336" cy="9814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アドレス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4" name="正方形/長方形 23"/>
          <p:cNvSpPr/>
          <p:nvPr/>
        </p:nvSpPr>
        <p:spPr>
          <a:xfrm>
            <a:off x="3304256" y="1826813"/>
            <a:ext cx="980336" cy="98149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コマンド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5" name="正方形/長方形 24"/>
          <p:cNvSpPr/>
          <p:nvPr/>
        </p:nvSpPr>
        <p:spPr>
          <a:xfrm>
            <a:off x="4323104" y="1826813"/>
            <a:ext cx="980336" cy="98149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データ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8" name="正方形/長方形 27"/>
          <p:cNvSpPr/>
          <p:nvPr/>
        </p:nvSpPr>
        <p:spPr>
          <a:xfrm>
            <a:off x="6984730" y="1826813"/>
            <a:ext cx="980336" cy="98149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データ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32" name="直線コネクタ 31"/>
          <p:cNvCxnSpPr/>
          <p:nvPr/>
        </p:nvCxnSpPr>
        <p:spPr>
          <a:xfrm>
            <a:off x="5417820" y="3724669"/>
            <a:ext cx="1455420" cy="0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正方形/長方形 32"/>
          <p:cNvSpPr/>
          <p:nvPr/>
        </p:nvSpPr>
        <p:spPr>
          <a:xfrm>
            <a:off x="2285408" y="3233924"/>
            <a:ext cx="980336" cy="98149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アドレス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4" name="正方形/長方形 33"/>
          <p:cNvSpPr/>
          <p:nvPr/>
        </p:nvSpPr>
        <p:spPr>
          <a:xfrm>
            <a:off x="3304256" y="3233924"/>
            <a:ext cx="980336" cy="98149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レスポンス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5" name="正方形/長方形 34"/>
          <p:cNvSpPr/>
          <p:nvPr/>
        </p:nvSpPr>
        <p:spPr>
          <a:xfrm>
            <a:off x="4323104" y="3233924"/>
            <a:ext cx="980336" cy="98149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データ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6" name="正方形/長方形 35"/>
          <p:cNvSpPr/>
          <p:nvPr/>
        </p:nvSpPr>
        <p:spPr>
          <a:xfrm>
            <a:off x="6984730" y="3233924"/>
            <a:ext cx="980336" cy="98149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sz="12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データ</a:t>
            </a:r>
            <a:endParaRPr lang="en-US" altLang="ja-JP" sz="12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7" name="テキスト ボックス 36"/>
          <p:cNvSpPr txBox="1"/>
          <p:nvPr/>
        </p:nvSpPr>
        <p:spPr>
          <a:xfrm>
            <a:off x="1695772" y="5131780"/>
            <a:ext cx="4197303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30238" indent="-630238">
              <a:buFont typeface="Wingdings" panose="05000000000000000000" pitchFamily="2" charset="2"/>
              <a:buChar char="ü"/>
            </a:pPr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プルアップ抵抗不要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kumimoji="1"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通信速度　～</a:t>
            </a:r>
            <a:r>
              <a:rPr kumimoji="1" lang="en-US" altLang="ja-JP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400KHz</a:t>
            </a: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アドレス </a:t>
            </a:r>
            <a:r>
              <a:rPr lang="en-US" altLang="ja-JP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0x84</a:t>
            </a:r>
            <a:endParaRPr kumimoji="1" lang="ja-JP" altLang="en-US" sz="28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38" name="直線コネクタ 37"/>
          <p:cNvCxnSpPr/>
          <p:nvPr/>
        </p:nvCxnSpPr>
        <p:spPr>
          <a:xfrm>
            <a:off x="2285408" y="4434520"/>
            <a:ext cx="980336" cy="0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テキスト ボックス 40"/>
          <p:cNvSpPr txBox="1"/>
          <p:nvPr/>
        </p:nvSpPr>
        <p:spPr>
          <a:xfrm>
            <a:off x="2414740" y="4434520"/>
            <a:ext cx="7216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1byte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00964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6"/>
          </a:solidFill>
        </p:spPr>
        <p:txBody>
          <a:bodyPr/>
          <a:lstStyle/>
          <a:p>
            <a:r>
              <a:rPr lang="ja-JP" altLang="en-US" dirty="0">
                <a:solidFill>
                  <a:schemeClr val="bg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コマンド</a:t>
            </a:r>
            <a:endParaRPr kumimoji="1" lang="ja-JP" altLang="en-US" dirty="0">
              <a:solidFill>
                <a:schemeClr val="bg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graphicFrame>
        <p:nvGraphicFramePr>
          <p:cNvPr id="6" name="表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68538693"/>
              </p:ext>
            </p:extLst>
          </p:nvPr>
        </p:nvGraphicFramePr>
        <p:xfrm>
          <a:off x="628650" y="2187746"/>
          <a:ext cx="7886701" cy="952617"/>
        </p:xfrm>
        <a:graphic>
          <a:graphicData uri="http://schemas.openxmlformats.org/drawingml/2006/table">
            <a:tbl>
              <a:tblPr firstRow="1">
                <a:tableStyleId>{0505E3EF-67EA-436B-97B2-0124C06EBD24}</a:tableStyleId>
              </a:tblPr>
              <a:tblGrid>
                <a:gridCol w="574675"/>
                <a:gridCol w="574675"/>
                <a:gridCol w="3058160"/>
                <a:gridCol w="3058160"/>
                <a:gridCol w="621031"/>
              </a:tblGrid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コマンド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データ長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説明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データ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レスポンス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0x00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ファームウェアバージョンを取得する。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-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0x80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68792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607" y="404664"/>
            <a:ext cx="6399840" cy="3131037"/>
          </a:xfrm>
          <a:prstGeom prst="rect">
            <a:avLst/>
          </a:prstGeom>
        </p:spPr>
      </p:pic>
      <p:sp>
        <p:nvSpPr>
          <p:cNvPr id="4" name="テキスト ボックス 3"/>
          <p:cNvSpPr txBox="1"/>
          <p:nvPr/>
        </p:nvSpPr>
        <p:spPr>
          <a:xfrm>
            <a:off x="922771" y="4005064"/>
            <a:ext cx="733350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導電性材料を織りこんだ導電性織物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を手軽に試すことができるキットです。</a:t>
            </a:r>
            <a:endParaRPr kumimoji="1" lang="ja-JP" altLang="en-US" sz="28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テキスト ボックス 4"/>
          <p:cNvSpPr txBox="1"/>
          <p:nvPr/>
        </p:nvSpPr>
        <p:spPr>
          <a:xfrm>
            <a:off x="695158" y="6237312"/>
            <a:ext cx="77887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ja-JP" sz="2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※</a:t>
            </a:r>
            <a:r>
              <a:rPr lang="ja-JP" altLang="en-US" sz="2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　手軽とはいえ、マイコンとプログラミングの知識が必要です。</a:t>
            </a:r>
            <a:endParaRPr kumimoji="1" lang="ja-JP" altLang="en-US" sz="20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48555353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5438105"/>
              </p:ext>
            </p:extLst>
          </p:nvPr>
        </p:nvGraphicFramePr>
        <p:xfrm>
          <a:off x="628650" y="2187746"/>
          <a:ext cx="7885430" cy="1737360"/>
        </p:xfrm>
        <a:graphic>
          <a:graphicData uri="http://schemas.openxmlformats.org/drawingml/2006/table">
            <a:tbl>
              <a:tblPr firstRow="1">
                <a:tableStyleId>{0505E3EF-67EA-436B-97B2-0124C06EBD24}</a:tableStyleId>
              </a:tblPr>
              <a:tblGrid>
                <a:gridCol w="574675"/>
                <a:gridCol w="574675"/>
                <a:gridCol w="3058160"/>
                <a:gridCol w="3677920"/>
              </a:tblGrid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レスポンス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データ長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説明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データ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0x80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2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ファームウェアバージョン。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0:uint8: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マイナーバージョン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1:uint8: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メジャーバージョン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  <a:tr h="312537"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0xFF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10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センサー値。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0:uint8:ch1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センサー値</a:t>
                      </a:r>
                      <a:endParaRPr kumimoji="1" lang="en-US" altLang="ja-JP" sz="1200" dirty="0" smtClean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…</a:t>
                      </a:r>
                    </a:p>
                    <a:p>
                      <a:r>
                        <a:rPr kumimoji="1" lang="en-US" altLang="ja-JP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9:uint8:ch10</a:t>
                      </a:r>
                      <a:r>
                        <a:rPr kumimoji="1" lang="ja-JP" altLang="en-US" sz="1200" dirty="0" smtClean="0">
                          <a:latin typeface="游ゴシック Light" panose="020B0300000000000000" pitchFamily="50" charset="-128"/>
                          <a:ea typeface="游ゴシック Light" panose="020B0300000000000000" pitchFamily="50" charset="-128"/>
                        </a:rPr>
                        <a:t>センサー値</a:t>
                      </a:r>
                      <a:endParaRPr kumimoji="1" lang="ja-JP" altLang="en-US" sz="1200" dirty="0">
                        <a:latin typeface="游ゴシック Light" panose="020B0300000000000000" pitchFamily="50" charset="-128"/>
                        <a:ea typeface="游ゴシック Light" panose="020B0300000000000000" pitchFamily="50" charset="-128"/>
                      </a:endParaRPr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solidFill>
            <a:schemeClr val="accent2"/>
          </a:solidFill>
        </p:spPr>
        <p:txBody>
          <a:bodyPr/>
          <a:lstStyle/>
          <a:p>
            <a:r>
              <a:rPr lang="ja-JP" altLang="en-US" dirty="0">
                <a:solidFill>
                  <a:schemeClr val="bg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レスポンス</a:t>
            </a:r>
            <a:endParaRPr kumimoji="1" lang="ja-JP" altLang="en-US" dirty="0">
              <a:solidFill>
                <a:schemeClr val="bg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27558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下矢印 7"/>
          <p:cNvSpPr/>
          <p:nvPr/>
        </p:nvSpPr>
        <p:spPr>
          <a:xfrm>
            <a:off x="2423603" y="2610035"/>
            <a:ext cx="1269507" cy="4208018"/>
          </a:xfrm>
          <a:prstGeom prst="downArrow">
            <a:avLst>
              <a:gd name="adj1" fmla="val 50000"/>
              <a:gd name="adj2" fmla="val 28322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キャリブレーション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646213" y="3025126"/>
            <a:ext cx="2837008" cy="8572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が点滅（５秒）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1646213" y="4155376"/>
            <a:ext cx="2837008" cy="8572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点灯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（２０秒）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1646213" y="5310487"/>
            <a:ext cx="2837008" cy="85720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が消灯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6" name="強調線吹き出し 2 15"/>
          <p:cNvSpPr/>
          <p:nvPr/>
        </p:nvSpPr>
        <p:spPr>
          <a:xfrm>
            <a:off x="5393775" y="3257563"/>
            <a:ext cx="3162115" cy="381231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152087"/>
              <a:gd name="adj6" fmla="val -26735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非接触の状態を記憶する</a:t>
            </a:r>
            <a:endParaRPr kumimoji="1" lang="ja-JP" altLang="en-US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7" name="強調線吹き出し 2 16"/>
          <p:cNvSpPr/>
          <p:nvPr/>
        </p:nvSpPr>
        <p:spPr>
          <a:xfrm>
            <a:off x="5393775" y="4388266"/>
            <a:ext cx="3162115" cy="381231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5927"/>
              <a:gd name="adj6" fmla="val -19154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接触の状態を記憶する</a:t>
            </a:r>
            <a:endParaRPr kumimoji="1" lang="ja-JP" altLang="en-US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8" name="右中かっこ 17"/>
          <p:cNvSpPr/>
          <p:nvPr/>
        </p:nvSpPr>
        <p:spPr>
          <a:xfrm>
            <a:off x="4500975" y="4155376"/>
            <a:ext cx="248576" cy="857205"/>
          </a:xfrm>
          <a:prstGeom prst="rightBrace">
            <a:avLst>
              <a:gd name="adj1" fmla="val 40476"/>
              <a:gd name="adj2" fmla="val 58285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正方形/長方形 12"/>
          <p:cNvSpPr/>
          <p:nvPr/>
        </p:nvSpPr>
        <p:spPr>
          <a:xfrm>
            <a:off x="1515564" y="1752830"/>
            <a:ext cx="3127457" cy="8572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スイッチを２秒以上、押す</a:t>
            </a:r>
            <a:endParaRPr lang="en-US" altLang="ja-JP" dirty="0" smtClean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1" name="正方形/長方形 10"/>
          <p:cNvSpPr/>
          <p:nvPr/>
        </p:nvSpPr>
        <p:spPr>
          <a:xfrm>
            <a:off x="5174632" y="5877272"/>
            <a:ext cx="3600400" cy="8572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444500" indent="-444500" algn="ctr"/>
            <a:r>
              <a:rPr lang="en-US" altLang="ja-JP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※</a:t>
            </a:r>
            <a:r>
              <a:rPr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　キャリブレーション結果は、内蔵</a:t>
            </a:r>
            <a:r>
              <a:rPr lang="en-US" altLang="ja-JP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EEPROM</a:t>
            </a:r>
            <a:r>
              <a:rPr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に記憶します。</a:t>
            </a:r>
            <a:endParaRPr lang="en-US" altLang="ja-JP" dirty="0" smtClean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7978470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1772816"/>
            <a:ext cx="3311728" cy="3010360"/>
          </a:xfrm>
          <a:prstGeom prst="rect">
            <a:avLst/>
          </a:prstGeom>
        </p:spPr>
      </p:pic>
      <p:sp>
        <p:nvSpPr>
          <p:cNvPr id="5" name="テキスト ボックス 4"/>
          <p:cNvSpPr txBox="1"/>
          <p:nvPr/>
        </p:nvSpPr>
        <p:spPr>
          <a:xfrm>
            <a:off x="4067944" y="2800943"/>
            <a:ext cx="4771178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30238" indent="-630238">
              <a:buFont typeface="Wingdings" panose="05000000000000000000" pitchFamily="2" charset="2"/>
              <a:buChar char="ü"/>
            </a:pPr>
            <a:r>
              <a:rPr kumimoji="1" lang="en-US" altLang="ja-JP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0</a:t>
            </a:r>
            <a:r>
              <a:rPr kumimoji="1"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～</a:t>
            </a:r>
            <a:r>
              <a:rPr kumimoji="1" lang="en-US" altLang="ja-JP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255</a:t>
            </a:r>
          </a:p>
          <a:p>
            <a:pPr marL="630238" indent="-630238">
              <a:buFont typeface="Wingdings" panose="05000000000000000000" pitchFamily="2" charset="2"/>
              <a:buChar char="ü"/>
            </a:pPr>
            <a:r>
              <a:rPr lang="ja-JP" altLang="en-US" sz="2800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触</a:t>
            </a:r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ると数値が大きくなる</a:t>
            </a:r>
            <a:endParaRPr kumimoji="1" lang="ja-JP" altLang="en-US" sz="28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6" name="テキスト ボックス 5"/>
          <p:cNvSpPr txBox="1"/>
          <p:nvPr/>
        </p:nvSpPr>
        <p:spPr>
          <a:xfrm>
            <a:off x="899592" y="5416376"/>
            <a:ext cx="7333509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sz="28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に触った感じを得ることができます。</a:t>
            </a:r>
            <a:endParaRPr lang="en-US" altLang="ja-JP" sz="28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なにができるのか？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896511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正方形/長方形 3"/>
          <p:cNvSpPr/>
          <p:nvPr/>
        </p:nvSpPr>
        <p:spPr>
          <a:xfrm>
            <a:off x="3661035" y="2565312"/>
            <a:ext cx="1926453" cy="19264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テキスタイル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センサー基板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6803730" y="3106849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9" name="直線コネクタ 8"/>
          <p:cNvCxnSpPr>
            <a:endCxn id="20" idx="1"/>
          </p:cNvCxnSpPr>
          <p:nvPr/>
        </p:nvCxnSpPr>
        <p:spPr>
          <a:xfrm flipV="1">
            <a:off x="5587488" y="2472096"/>
            <a:ext cx="1216242" cy="634754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正方形/長方形 19"/>
          <p:cNvSpPr/>
          <p:nvPr/>
        </p:nvSpPr>
        <p:spPr>
          <a:xfrm>
            <a:off x="6803730" y="2050407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21" name="正方形/長方形 20"/>
          <p:cNvSpPr/>
          <p:nvPr/>
        </p:nvSpPr>
        <p:spPr>
          <a:xfrm>
            <a:off x="6803729" y="4163290"/>
            <a:ext cx="843377" cy="843377"/>
          </a:xfrm>
          <a:prstGeom prst="rect">
            <a:avLst/>
          </a:prstGeom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</a:t>
            </a:r>
            <a:endParaRPr kumimoji="1"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織物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24" name="直線コネクタ 23"/>
          <p:cNvCxnSpPr>
            <a:endCxn id="21" idx="1"/>
          </p:cNvCxnSpPr>
          <p:nvPr/>
        </p:nvCxnSpPr>
        <p:spPr>
          <a:xfrm>
            <a:off x="5587488" y="3950226"/>
            <a:ext cx="1216241" cy="634753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線コネクタ 26"/>
          <p:cNvCxnSpPr>
            <a:stCxn id="4" idx="3"/>
            <a:endCxn id="5" idx="1"/>
          </p:cNvCxnSpPr>
          <p:nvPr/>
        </p:nvCxnSpPr>
        <p:spPr>
          <a:xfrm flipV="1">
            <a:off x="5587488" y="3528538"/>
            <a:ext cx="1216242" cy="1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正方形/長方形 30"/>
          <p:cNvSpPr/>
          <p:nvPr/>
        </p:nvSpPr>
        <p:spPr>
          <a:xfrm>
            <a:off x="1257415" y="2953707"/>
            <a:ext cx="1149659" cy="114965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マイコン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cxnSp>
        <p:nvCxnSpPr>
          <p:cNvPr id="32" name="直線コネクタ 31"/>
          <p:cNvCxnSpPr>
            <a:stCxn id="31" idx="3"/>
            <a:endCxn id="4" idx="1"/>
          </p:cNvCxnSpPr>
          <p:nvPr/>
        </p:nvCxnSpPr>
        <p:spPr>
          <a:xfrm>
            <a:off x="2407074" y="3528537"/>
            <a:ext cx="1253961" cy="2"/>
          </a:xfrm>
          <a:prstGeom prst="line">
            <a:avLst/>
          </a:prstGeom>
          <a:ln w="19050" cap="rnd">
            <a:solidFill>
              <a:schemeClr val="bg1">
                <a:lumMod val="50000"/>
              </a:schemeClr>
            </a:solidFill>
            <a:prstDash val="solid"/>
            <a:miter lim="800000"/>
            <a:headEnd type="triangle" w="lg" len="lg"/>
            <a:tailEnd type="triangle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テキスト ボックス 34"/>
          <p:cNvSpPr txBox="1"/>
          <p:nvPr/>
        </p:nvSpPr>
        <p:spPr>
          <a:xfrm>
            <a:off x="2795471" y="3159205"/>
            <a:ext cx="473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I</a:t>
            </a:r>
            <a:r>
              <a:rPr kumimoji="1" lang="en-US" altLang="ja-JP" baseline="300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2</a:t>
            </a:r>
            <a:r>
              <a:rPr kumimoji="1"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C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タイトル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内容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物</a:t>
            </a:r>
            <a:endParaRPr kumimoji="1" lang="ja-JP" altLang="en-US" dirty="0"/>
          </a:p>
        </p:txBody>
      </p:sp>
      <p:sp>
        <p:nvSpPr>
          <p:cNvPr id="6" name="角丸四角形 5"/>
          <p:cNvSpPr/>
          <p:nvPr/>
        </p:nvSpPr>
        <p:spPr>
          <a:xfrm>
            <a:off x="3372928" y="1613139"/>
            <a:ext cx="4528868" cy="3821502"/>
          </a:xfrm>
          <a:prstGeom prst="roundRect">
            <a:avLst>
              <a:gd name="adj" fmla="val 10798"/>
            </a:avLst>
          </a:prstGeom>
          <a:noFill/>
          <a:ln w="1905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強調線吹き出し 2 21"/>
          <p:cNvSpPr/>
          <p:nvPr/>
        </p:nvSpPr>
        <p:spPr>
          <a:xfrm>
            <a:off x="5705750" y="5688161"/>
            <a:ext cx="3258738" cy="381231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-58351"/>
              <a:gd name="adj6" fmla="val -24553"/>
            </a:avLst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r>
              <a:rPr kumimoji="1"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キットに含まれている部分</a:t>
            </a:r>
            <a:endParaRPr kumimoji="1" lang="ja-JP" altLang="en-US" dirty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19477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使い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方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251520" y="1916832"/>
            <a:ext cx="7592463" cy="34163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630238" indent="-630238">
              <a:buFont typeface="+mj-lt"/>
              <a:buAutoNum type="arabicPeriod"/>
            </a:pPr>
            <a:r>
              <a:rPr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“導電織物”で作品（ぬいぐるみ等）を作ります。</a:t>
            </a:r>
            <a:endParaRPr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endParaRPr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r>
              <a:rPr kumimoji="1"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“導電織物”とセンサー基板を接続します。</a:t>
            </a: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r>
              <a:rPr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センサー基板とマイコンを接続します。</a:t>
            </a:r>
            <a:endParaRPr lang="en-US" altLang="ja-JP" sz="24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r>
              <a:rPr kumimoji="1"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電源</a:t>
            </a:r>
            <a:r>
              <a:rPr kumimoji="1" lang="en-US" altLang="ja-JP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ON</a:t>
            </a:r>
            <a:r>
              <a:rPr kumimoji="1"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して、キャリブレーションします。</a:t>
            </a: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endParaRPr kumimoji="1" lang="en-US" altLang="ja-JP" sz="2400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pPr marL="630238" indent="-630238">
              <a:buFont typeface="+mj-lt"/>
              <a:buAutoNum type="arabicPeriod"/>
            </a:pPr>
            <a:r>
              <a:rPr kumimoji="1" lang="ja-JP" altLang="en-US" sz="2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マイコンのプログラムを作成します。</a:t>
            </a:r>
            <a:endParaRPr kumimoji="1" lang="ja-JP" altLang="en-US" sz="24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838236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下矢印 7"/>
          <p:cNvSpPr/>
          <p:nvPr/>
        </p:nvSpPr>
        <p:spPr>
          <a:xfrm>
            <a:off x="2423603" y="2610035"/>
            <a:ext cx="1269507" cy="4208018"/>
          </a:xfrm>
          <a:prstGeom prst="downArrow">
            <a:avLst>
              <a:gd name="adj1" fmla="val 50000"/>
              <a:gd name="adj2" fmla="val 28322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キャリブレーション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3" name="正方形/長方形 2"/>
          <p:cNvSpPr/>
          <p:nvPr/>
        </p:nvSpPr>
        <p:spPr>
          <a:xfrm>
            <a:off x="1515564" y="1752830"/>
            <a:ext cx="3127457" cy="85720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 smtClean="0">
                <a:solidFill>
                  <a:schemeClr val="tx1"/>
                </a:solidFill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スイッチを２秒以上、押す</a:t>
            </a:r>
            <a:endParaRPr lang="en-US" altLang="ja-JP" dirty="0" smtClean="0">
              <a:solidFill>
                <a:schemeClr val="tx1"/>
              </a:solidFill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5" name="正方形/長方形 4"/>
          <p:cNvSpPr/>
          <p:nvPr/>
        </p:nvSpPr>
        <p:spPr>
          <a:xfrm>
            <a:off x="1646213" y="3025126"/>
            <a:ext cx="2837008" cy="857205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が点滅（５秒）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6" name="正方形/長方形 5"/>
          <p:cNvSpPr/>
          <p:nvPr/>
        </p:nvSpPr>
        <p:spPr>
          <a:xfrm>
            <a:off x="1646213" y="4155376"/>
            <a:ext cx="2837008" cy="8572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点灯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（２０秒）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7" name="正方形/長方形 6"/>
          <p:cNvSpPr/>
          <p:nvPr/>
        </p:nvSpPr>
        <p:spPr>
          <a:xfrm>
            <a:off x="1646213" y="5310487"/>
            <a:ext cx="2837008" cy="857205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LED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が消灯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2" name="右中かっこ 11"/>
          <p:cNvSpPr/>
          <p:nvPr/>
        </p:nvSpPr>
        <p:spPr>
          <a:xfrm>
            <a:off x="4518733" y="4155376"/>
            <a:ext cx="248576" cy="857205"/>
          </a:xfrm>
          <a:prstGeom prst="rightBrace">
            <a:avLst>
              <a:gd name="adj1" fmla="val 40476"/>
              <a:gd name="adj2" fmla="val 22037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3" name="右中かっこ 12"/>
          <p:cNvSpPr/>
          <p:nvPr/>
        </p:nvSpPr>
        <p:spPr>
          <a:xfrm>
            <a:off x="4518733" y="3025125"/>
            <a:ext cx="248576" cy="857205"/>
          </a:xfrm>
          <a:prstGeom prst="rightBrace">
            <a:avLst>
              <a:gd name="adj1" fmla="val 40476"/>
              <a:gd name="adj2" fmla="val 25144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1" name="テキスト ボックス 10"/>
          <p:cNvSpPr txBox="1"/>
          <p:nvPr/>
        </p:nvSpPr>
        <p:spPr>
          <a:xfrm flipH="1">
            <a:off x="4802821" y="3084395"/>
            <a:ext cx="35904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導電織物に触れないでください。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sp>
        <p:nvSpPr>
          <p:cNvPr id="14" name="テキスト ボックス 13"/>
          <p:cNvSpPr txBox="1"/>
          <p:nvPr/>
        </p:nvSpPr>
        <p:spPr>
          <a:xfrm flipH="1">
            <a:off x="4802821" y="4155376"/>
            <a:ext cx="3590426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導電織物に触れてください。</a:t>
            </a:r>
            <a:endParaRPr lang="en-US" altLang="ja-JP" dirty="0" smtClean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  <a:p>
            <a:r>
              <a:rPr kumimoji="1" lang="ja-JP" altLang="en-US" sz="1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（</a:t>
            </a:r>
            <a:r>
              <a:rPr lang="ja-JP" altLang="en-US" sz="1400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触り続ける必要はありません。この間に、１回以上触ればオッケーです。）</a:t>
            </a:r>
            <a:endParaRPr kumimoji="1" lang="ja-JP" altLang="en-US" sz="1400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98747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配線図：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Arduino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Uno R3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8" y="2143698"/>
            <a:ext cx="8939748" cy="4021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80459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プログラム：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Arduino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</a:t>
            </a:r>
            <a:r>
              <a:rPr lang="en-US" altLang="ja-JP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Uno R3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pic>
        <p:nvPicPr>
          <p:cNvPr id="3" name="図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04" y="1690689"/>
            <a:ext cx="4668053" cy="484958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4" name="図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1690689"/>
            <a:ext cx="4158025" cy="3250348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5" name="テキスト ボックス 4"/>
          <p:cNvSpPr txBox="1"/>
          <p:nvPr/>
        </p:nvSpPr>
        <p:spPr>
          <a:xfrm>
            <a:off x="628650" y="6371000"/>
            <a:ext cx="8477577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altLang="ja-JP" sz="1600" dirty="0">
                <a:hlinkClick r:id="rId4"/>
              </a:rPr>
              <a:t>https://</a:t>
            </a:r>
            <a:r>
              <a:rPr lang="en-US" altLang="ja-JP" sz="1600" dirty="0" smtClean="0">
                <a:hlinkClick r:id="rId4"/>
              </a:rPr>
              <a:t>github.com/matsujirushi/TextileSensorKit/tree/master/Applications/Arduino/ArduinoUnoR3</a:t>
            </a:r>
            <a:endParaRPr lang="en-US" altLang="ja-JP" sz="1600" dirty="0" smtClean="0"/>
          </a:p>
        </p:txBody>
      </p:sp>
    </p:spTree>
    <p:extLst>
      <p:ext uri="{BB962C8B-B14F-4D97-AF65-F5344CB8AC3E}">
        <p14:creationId xmlns:p14="http://schemas.microsoft.com/office/powerpoint/2010/main" val="1864622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配線</a:t>
            </a:r>
            <a:r>
              <a:rPr lang="ja-JP" altLang="en-US" dirty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図</a:t>
            </a:r>
            <a:r>
              <a:rPr lang="ja-JP" altLang="en-US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：</a:t>
            </a:r>
            <a:r>
              <a:rPr lang="en-US" altLang="ja-JP" dirty="0" err="1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mbed</a:t>
            </a:r>
            <a:r>
              <a:rPr lang="en-US" altLang="ja-JP" dirty="0" smtClean="0">
                <a:latin typeface="游ゴシック Light" panose="020B0300000000000000" pitchFamily="50" charset="-128"/>
                <a:ea typeface="游ゴシック Light" panose="020B0300000000000000" pitchFamily="50" charset="-128"/>
              </a:rPr>
              <a:t> LPC1768</a:t>
            </a:r>
            <a:endParaRPr kumimoji="1" lang="ja-JP" altLang="en-US" dirty="0">
              <a:latin typeface="游ゴシック Light" panose="020B0300000000000000" pitchFamily="50" charset="-128"/>
              <a:ea typeface="游ゴシック Light" panose="020B0300000000000000" pitchFamily="50" charset="-128"/>
            </a:endParaRPr>
          </a:p>
        </p:txBody>
      </p:sp>
      <p:pic>
        <p:nvPicPr>
          <p:cNvPr id="4" name="図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2" y="2104845"/>
            <a:ext cx="9028036" cy="355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6739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テーマ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554</TotalTime>
  <Words>424</Words>
  <Application>Microsoft Office PowerPoint</Application>
  <PresentationFormat>画面に合わせる (4:3)</PresentationFormat>
  <Paragraphs>148</Paragraphs>
  <Slides>21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6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21</vt:i4>
      </vt:variant>
    </vt:vector>
  </HeadingPairs>
  <TitlesOfParts>
    <vt:vector size="28" baseType="lpstr">
      <vt:lpstr>ＭＳ Ｐゴシック</vt:lpstr>
      <vt:lpstr>游ゴシック Light</vt:lpstr>
      <vt:lpstr>Arial</vt:lpstr>
      <vt:lpstr>Calibri</vt:lpstr>
      <vt:lpstr>Calibri Light</vt:lpstr>
      <vt:lpstr>Wingdings</vt:lpstr>
      <vt:lpstr>Office テーマ</vt:lpstr>
      <vt:lpstr>テキスタイルセンサーキット Textile Sensor Kit</vt:lpstr>
      <vt:lpstr>PowerPoint プレゼンテーション</vt:lpstr>
      <vt:lpstr>なにができるのか？</vt:lpstr>
      <vt:lpstr>内容物</vt:lpstr>
      <vt:lpstr>使い方</vt:lpstr>
      <vt:lpstr>キャリブレーション</vt:lpstr>
      <vt:lpstr>配線図：Arduino Uno R3</vt:lpstr>
      <vt:lpstr>プログラム：Arduino Uno R3</vt:lpstr>
      <vt:lpstr>配線図：mbed LPC1768</vt:lpstr>
      <vt:lpstr>プログラム：mbed LPC1768</vt:lpstr>
      <vt:lpstr>配線図：mbed LPC1114FN28</vt:lpstr>
      <vt:lpstr>プログラム：mbed LPC1114FN28</vt:lpstr>
      <vt:lpstr>配線図：Netduino Plus2</vt:lpstr>
      <vt:lpstr>プログラム：Netduino Plus2</vt:lpstr>
      <vt:lpstr>問い合わせ先</vt:lpstr>
      <vt:lpstr>PowerPoint プレゼンテーション</vt:lpstr>
      <vt:lpstr>PowerPoint プレゼンテーション</vt:lpstr>
      <vt:lpstr>I2Cインターフェイス</vt:lpstr>
      <vt:lpstr>コマンド</vt:lpstr>
      <vt:lpstr>レスポンス</vt:lpstr>
      <vt:lpstr>キャリブレーション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takashi</dc:creator>
  <cp:lastModifiedBy>takashi</cp:lastModifiedBy>
  <cp:revision>39</cp:revision>
  <dcterms:created xsi:type="dcterms:W3CDTF">2015-06-11T08:16:58Z</dcterms:created>
  <dcterms:modified xsi:type="dcterms:W3CDTF">2015-07-23T12:15:26Z</dcterms:modified>
</cp:coreProperties>
</file>

<file path=docProps/thumbnail.jpeg>
</file>